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  <p:sldMasterId id="2147483685" r:id="rId4"/>
  </p:sldMasterIdLst>
  <p:notesMasterIdLst>
    <p:notesMasterId r:id="rId19"/>
  </p:notesMasterIdLst>
  <p:sldIdLst>
    <p:sldId id="368" r:id="rId5"/>
    <p:sldId id="402" r:id="rId6"/>
    <p:sldId id="401" r:id="rId7"/>
    <p:sldId id="380" r:id="rId8"/>
    <p:sldId id="404" r:id="rId9"/>
    <p:sldId id="408" r:id="rId10"/>
    <p:sldId id="350" r:id="rId11"/>
    <p:sldId id="405" r:id="rId12"/>
    <p:sldId id="406" r:id="rId13"/>
    <p:sldId id="410" r:id="rId14"/>
    <p:sldId id="411" r:id="rId15"/>
    <p:sldId id="409" r:id="rId16"/>
    <p:sldId id="385" r:id="rId17"/>
    <p:sldId id="412" r:id="rId18"/>
  </p:sldIdLst>
  <p:sldSz cx="12190413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CC"/>
    <a:srgbClr val="132D4D"/>
    <a:srgbClr val="153357"/>
    <a:srgbClr val="F44F34"/>
    <a:srgbClr val="C1C1C3"/>
    <a:srgbClr val="318341"/>
    <a:srgbClr val="EEEFF3"/>
    <a:srgbClr val="30432D"/>
    <a:srgbClr val="6C35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81228" autoAdjust="0"/>
  </p:normalViewPr>
  <p:slideViewPr>
    <p:cSldViewPr>
      <p:cViewPr>
        <p:scale>
          <a:sx n="66" d="100"/>
          <a:sy n="66" d="100"/>
        </p:scale>
        <p:origin x="-2286" y="-7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25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562127693280998E-2"/>
          <c:y val="8.2577011991057325E-2"/>
          <c:w val="0.94443787230671905"/>
          <c:h val="0.606513089108820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2019/20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20000"/>
                    <a:satMod val="180000"/>
                    <a:lumMod val="98000"/>
                  </a:schemeClr>
                </a:gs>
                <a:gs pos="40000">
                  <a:schemeClr val="accent1">
                    <a:tint val="30000"/>
                    <a:satMod val="260000"/>
                    <a:lumMod val="84000"/>
                  </a:schemeClr>
                </a:gs>
                <a:gs pos="100000">
                  <a:schemeClr val="accent1">
                    <a:tint val="100000"/>
                    <a:satMod val="110000"/>
                    <a:lumMod val="100000"/>
                  </a:schemeClr>
                </a:gs>
              </a:gsLst>
              <a:lin ang="504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1.130543875154536E-3"/>
                  <c:y val="-1.231696478169092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293 287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144671875840584E-3"/>
                  <c:y val="-1.138003184831315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106</a:t>
                    </a:r>
                    <a:r>
                      <a:rPr lang="ru-RU" baseline="0" dirty="0" smtClean="0"/>
                      <a:t> 451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1305723865439453E-3"/>
                  <c:y val="-1.335388660519210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221 770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305723865439037E-3"/>
                  <c:y val="0.111764989075287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305723865439453E-3"/>
                  <c:y val="5.10000740658444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2907683923249852E-17"/>
                  <c:y val="0.244061770914342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1305723865439453E-3"/>
                  <c:y val="7.1667407325111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611447730878907E-3"/>
                  <c:y val="4.41108395363478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1.7543976595193127E-2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C1C1C3"/>
                  </a:solidFill>
                </a:ln>
                <a:effectLst/>
              </c:spPr>
              <c:txPr>
                <a:bodyPr rot="0" spcFirstLastPara="1" vertOverflow="ellipsis" vert="horz" wrap="square" lIns="108000" rIns="108000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2.79809650779543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delete val="1"/>
            </c:dLbl>
            <c:dLbl>
              <c:idx val="11"/>
              <c:layout>
                <c:manualLayout>
                  <c:x val="0"/>
                  <c:y val="4.7318446098581553E-2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C1C1C3"/>
                  </a:solidFill>
                </a:ln>
                <a:effectLst/>
              </c:spPr>
              <c:txPr>
                <a:bodyPr rot="0" spcFirstLastPara="1" vertOverflow="ellipsis" vert="horz" wrap="square" lIns="108000" rIns="108000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>
                <a:solidFill>
                  <a:schemeClr val="bg1"/>
                </a:solidFill>
                <a:ln>
                  <a:solidFill>
                    <a:srgbClr val="C1C1C3"/>
                  </a:solidFill>
                </a:ln>
                <a:effectLst/>
              </c:spPr>
              <c:txPr>
                <a:bodyPr rot="0" spcFirstLastPara="1" vertOverflow="ellipsis" vert="horz" wrap="square" lIns="108000" rIns="108000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solidFill>
                  <a:schemeClr val="bg1"/>
                </a:solidFill>
                <a:ln>
                  <a:solidFill>
                    <a:srgbClr val="C1C1C3"/>
                  </a:solidFill>
                </a:ln>
                <a:effectLst/>
                <a:scene3d>
                  <a:camera prst="orthographicFront"/>
                  <a:lightRig rig="threePt" dir="t"/>
                </a:scene3d>
              </c:spPr>
              <c:txPr>
                <a:bodyPr rot="0" spcFirstLastPara="1" vertOverflow="ellipsis" vert="horz" wrap="square" lIns="108000" rIns="108000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rgbClr val="C1C1C3"/>
                </a:solidFill>
              </a:ln>
              <a:effectLst/>
            </c:spPr>
            <c:txPr>
              <a:bodyPr rot="0" spcFirstLastPara="1" vertOverflow="clip" horzOverflow="clip" vert="horz" wrap="square" lIns="108000" tIns="18288" rIns="108000" bIns="18288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 протоколах</c:v>
                </c:pt>
                <c:pt idx="1">
                  <c:v>приняли участие*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293287</c:v>
                </c:pt>
                <c:pt idx="1">
                  <c:v>106451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999F-4C8D-8331-123F0FE7EE6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2020/21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20000"/>
                    <a:satMod val="180000"/>
                    <a:lumMod val="98000"/>
                  </a:schemeClr>
                </a:gs>
                <a:gs pos="40000">
                  <a:schemeClr val="accent2">
                    <a:tint val="30000"/>
                    <a:satMod val="260000"/>
                    <a:lumMod val="84000"/>
                  </a:schemeClr>
                </a:gs>
                <a:gs pos="100000">
                  <a:schemeClr val="accent2">
                    <a:tint val="100000"/>
                    <a:satMod val="110000"/>
                    <a:lumMod val="100000"/>
                  </a:schemeClr>
                </a:gs>
              </a:gsLst>
              <a:lin ang="5040000" scaled="1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1.5072335937920014E-3"/>
                  <c:y val="-1.74954634670221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242</a:t>
                    </a:r>
                    <a:r>
                      <a:rPr lang="ru-RU" baseline="0" dirty="0" smtClean="0"/>
                      <a:t> 581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1081731659445247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95 779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072335937920014E-3"/>
                  <c:y val="8.936044143243343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94 992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2611447730879319E-3"/>
                  <c:y val="9.666518534977552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305723865439453E-3"/>
                  <c:y val="-5.24699107506573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dLbl>
              <c:idx val="6"/>
              <c:layout>
                <c:manualLayout>
                  <c:x val="-1.1305723865439453E-3"/>
                  <c:y val="-3.252231233566640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elete val="1"/>
            </c:dLbl>
            <c:dLbl>
              <c:idx val="8"/>
              <c:layout>
                <c:manualLayout>
                  <c:x val="0"/>
                  <c:y val="-4.3513683664777989E-5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C1C1C3"/>
                  </a:solidFill>
                </a:ln>
                <a:effectLst/>
              </c:spPr>
              <c:txPr>
                <a:bodyPr rot="0" spcFirstLastPara="1" vertOverflow="ellipsis" wrap="square" lIns="108000" rIns="108000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-7.64827982076065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1305723865439453E-3"/>
                  <c:y val="-3.11728326482242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rgbClr val="C1C1C3"/>
                </a:solidFill>
              </a:ln>
              <a:effectLst/>
            </c:spPr>
            <c:txPr>
              <a:bodyPr rot="0" spcFirstLastPara="1" vertOverflow="clip" horzOverflow="clip" vert="horz" wrap="square" lIns="108000" tIns="18288" rIns="108000" bIns="18288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 протоколах</c:v>
                </c:pt>
                <c:pt idx="1">
                  <c:v>приняли участие*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242581</c:v>
                </c:pt>
                <c:pt idx="1">
                  <c:v>95779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999F-4C8D-8331-123F0FE7EE6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2021/22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20000"/>
                    <a:satMod val="180000"/>
                    <a:lumMod val="98000"/>
                  </a:schemeClr>
                </a:gs>
                <a:gs pos="40000">
                  <a:schemeClr val="accent3">
                    <a:tint val="30000"/>
                    <a:satMod val="260000"/>
                    <a:lumMod val="84000"/>
                  </a:schemeClr>
                </a:gs>
                <a:gs pos="100000">
                  <a:schemeClr val="accent3">
                    <a:tint val="100000"/>
                    <a:satMod val="110000"/>
                    <a:lumMod val="100000"/>
                  </a:schemeClr>
                </a:gs>
              </a:gsLst>
              <a:lin ang="5040000" scaled="1"/>
            </a:gradFill>
            <a:ln w="9525" cap="flat" cmpd="sng" algn="ctr">
              <a:solidFill>
                <a:schemeClr val="accent3"/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1.1305723865439453E-3"/>
                  <c:y val="0.2172869681146539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221 770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11852016442617487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94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992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в протоколах</c:v>
                </c:pt>
                <c:pt idx="1">
                  <c:v>приняли участие*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221770</c:v>
                </c:pt>
                <c:pt idx="1">
                  <c:v>94992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207360"/>
        <c:axId val="8233728"/>
      </c:barChart>
      <c:catAx>
        <c:axId val="82073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8233728"/>
        <c:crosses val="autoZero"/>
        <c:auto val="1"/>
        <c:lblAlgn val="ctr"/>
        <c:lblOffset val="100"/>
        <c:noMultiLvlLbl val="0"/>
      </c:catAx>
      <c:valAx>
        <c:axId val="82337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8207360"/>
        <c:crosses val="autoZero"/>
        <c:crossBetween val="between"/>
      </c:valAx>
      <c:spPr>
        <a:pattFill prst="pct5">
          <a:fgClr>
            <a:schemeClr val="accent1"/>
          </a:fgClr>
          <a:bgClr>
            <a:schemeClr val="bg1"/>
          </a:bgClr>
        </a:pattFill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6345746127923114"/>
          <c:y val="1.1757952820057031E-2"/>
          <c:w val="0.3131565331772253"/>
          <c:h val="6.05195718994185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562127693280998E-2"/>
          <c:y val="8.2577011991057325E-2"/>
          <c:w val="0.94443787230671905"/>
          <c:h val="0.606513089108820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2019/20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20000"/>
                    <a:satMod val="180000"/>
                    <a:lumMod val="98000"/>
                  </a:schemeClr>
                </a:gs>
                <a:gs pos="40000">
                  <a:schemeClr val="accent1">
                    <a:tint val="30000"/>
                    <a:satMod val="260000"/>
                    <a:lumMod val="84000"/>
                  </a:schemeClr>
                </a:gs>
                <a:gs pos="100000">
                  <a:schemeClr val="accent1">
                    <a:tint val="100000"/>
                    <a:satMod val="110000"/>
                    <a:lumMod val="100000"/>
                  </a:schemeClr>
                </a:gs>
              </a:gsLst>
              <a:lin ang="504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1.130543875154536E-3"/>
                  <c:y val="-1.231696478169092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65 022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144671875840584E-3"/>
                  <c:y val="-1.138003184831315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40 171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1305723865439453E-3"/>
                  <c:y val="0.2229100470318112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49 271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305723865439037E-3"/>
                  <c:y val="0.111764989075287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305723865439453E-3"/>
                  <c:y val="5.10000740658444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2907683923249852E-17"/>
                  <c:y val="0.244061770914342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1305723865439453E-3"/>
                  <c:y val="7.1667407325111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611447730878907E-3"/>
                  <c:y val="4.41108395363478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1.7543976595193127E-2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C1C1C3"/>
                  </a:solidFill>
                </a:ln>
                <a:effectLst/>
              </c:spPr>
              <c:txPr>
                <a:bodyPr rot="0" spcFirstLastPara="1" vertOverflow="ellipsis" vert="horz" wrap="square" lIns="108000" rIns="108000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2.798096507795430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delete val="1"/>
            </c:dLbl>
            <c:dLbl>
              <c:idx val="11"/>
              <c:layout>
                <c:manualLayout>
                  <c:x val="0"/>
                  <c:y val="4.7318446098581553E-2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C1C1C3"/>
                  </a:solidFill>
                </a:ln>
                <a:effectLst/>
              </c:spPr>
              <c:txPr>
                <a:bodyPr rot="0" spcFirstLastPara="1" vertOverflow="ellipsis" vert="horz" wrap="square" lIns="108000" rIns="108000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>
                <a:solidFill>
                  <a:schemeClr val="bg1"/>
                </a:solidFill>
                <a:ln>
                  <a:solidFill>
                    <a:srgbClr val="C1C1C3"/>
                  </a:solidFill>
                </a:ln>
                <a:effectLst/>
              </c:spPr>
              <c:txPr>
                <a:bodyPr rot="0" spcFirstLastPara="1" vertOverflow="ellipsis" vert="horz" wrap="square" lIns="108000" rIns="108000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pPr>
                <a:solidFill>
                  <a:schemeClr val="bg1"/>
                </a:solidFill>
                <a:ln>
                  <a:solidFill>
                    <a:srgbClr val="C1C1C3"/>
                  </a:solidFill>
                </a:ln>
                <a:effectLst/>
                <a:scene3d>
                  <a:camera prst="orthographicFront"/>
                  <a:lightRig rig="threePt" dir="t"/>
                </a:scene3d>
              </c:spPr>
              <c:txPr>
                <a:bodyPr rot="0" spcFirstLastPara="1" vertOverflow="ellipsis" vert="horz" wrap="square" lIns="108000" rIns="108000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rgbClr val="C1C1C3"/>
                </a:solidFill>
              </a:ln>
              <a:effectLst/>
            </c:spPr>
            <c:txPr>
              <a:bodyPr rot="0" spcFirstLastPara="1" vertOverflow="clip" horzOverflow="clip" vert="horz" wrap="square" lIns="108000" tIns="18288" rIns="108000" bIns="18288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 протоколах</c:v>
                </c:pt>
                <c:pt idx="1">
                  <c:v>приняли участие*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65022</c:v>
                </c:pt>
                <c:pt idx="1">
                  <c:v>40171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999F-4C8D-8331-123F0FE7EE6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2020/21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20000"/>
                    <a:satMod val="180000"/>
                    <a:lumMod val="98000"/>
                  </a:schemeClr>
                </a:gs>
                <a:gs pos="40000">
                  <a:schemeClr val="accent2">
                    <a:tint val="30000"/>
                    <a:satMod val="260000"/>
                    <a:lumMod val="84000"/>
                  </a:schemeClr>
                </a:gs>
                <a:gs pos="100000">
                  <a:schemeClr val="accent2">
                    <a:tint val="100000"/>
                    <a:satMod val="110000"/>
                    <a:lumMod val="100000"/>
                  </a:schemeClr>
                </a:gs>
              </a:gsLst>
              <a:lin ang="5040000" scaled="1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1.5072221320138219E-3"/>
                  <c:y val="0.2582777839499315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57</a:t>
                    </a:r>
                    <a:r>
                      <a:rPr lang="ru-RU" baseline="0" dirty="0" smtClean="0"/>
                      <a:t> 848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6528619327197265E-3"/>
                  <c:y val="0.1528533866607413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33 401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664974546987659E-4"/>
                  <c:y val="0.1387438432766729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36 857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2611447730879319E-3"/>
                  <c:y val="9.666518534977552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305723865439453E-3"/>
                  <c:y val="-5.24699107506573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dLbl>
              <c:idx val="6"/>
              <c:layout>
                <c:manualLayout>
                  <c:x val="-1.1305723865439453E-3"/>
                  <c:y val="-3.252231233566640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elete val="1"/>
            </c:dLbl>
            <c:dLbl>
              <c:idx val="8"/>
              <c:layout>
                <c:manualLayout>
                  <c:x val="0"/>
                  <c:y val="-4.3513683664777989E-5"/>
                </c:manualLayout>
              </c:layout>
              <c:spPr>
                <a:solidFill>
                  <a:schemeClr val="bg1"/>
                </a:solidFill>
                <a:ln>
                  <a:solidFill>
                    <a:srgbClr val="C1C1C3"/>
                  </a:solidFill>
                </a:ln>
                <a:effectLst/>
              </c:spPr>
              <c:txPr>
                <a:bodyPr rot="0" spcFirstLastPara="1" vertOverflow="ellipsis" wrap="square" lIns="108000" rIns="108000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-7.64827982076065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1305723865439453E-3"/>
                  <c:y val="-3.11728326482242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rgbClr val="C1C1C3"/>
                </a:solidFill>
              </a:ln>
              <a:effectLst/>
            </c:spPr>
            <c:txPr>
              <a:bodyPr rot="0" spcFirstLastPara="1" vertOverflow="clip" horzOverflow="clip" vert="horz" wrap="square" lIns="108000" tIns="18288" rIns="108000" bIns="18288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 протоколах</c:v>
                </c:pt>
                <c:pt idx="1">
                  <c:v>приняли участие*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57848</c:v>
                </c:pt>
                <c:pt idx="1">
                  <c:v>33401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999F-4C8D-8331-123F0FE7EE6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2021/22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20000"/>
                    <a:satMod val="180000"/>
                    <a:lumMod val="98000"/>
                  </a:schemeClr>
                </a:gs>
                <a:gs pos="40000">
                  <a:schemeClr val="accent3">
                    <a:tint val="30000"/>
                    <a:satMod val="260000"/>
                    <a:lumMod val="84000"/>
                  </a:schemeClr>
                </a:gs>
                <a:gs pos="100000">
                  <a:schemeClr val="accent3">
                    <a:tint val="100000"/>
                    <a:satMod val="110000"/>
                    <a:lumMod val="100000"/>
                  </a:schemeClr>
                </a:gs>
              </a:gsLst>
              <a:lin ang="5040000" scaled="1"/>
            </a:gradFill>
            <a:ln w="9525" cap="flat" cmpd="sng" algn="ctr">
              <a:solidFill>
                <a:schemeClr val="accent3"/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-2.2611447730878907E-3"/>
                  <c:y val="0.2078804206939969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1937710624745398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в протоколах</c:v>
                </c:pt>
                <c:pt idx="1">
                  <c:v>приняли участие*</c:v>
                </c:pt>
              </c:strCache>
            </c:strRef>
          </c:cat>
          <c:val>
            <c:numRef>
              <c:f>Лист1!$D$2:$D$3</c:f>
              <c:numCache>
                <c:formatCode>#,##0</c:formatCode>
                <c:ptCount val="2"/>
                <c:pt idx="0">
                  <c:v>49271</c:v>
                </c:pt>
                <c:pt idx="1">
                  <c:v>36857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2839168"/>
        <c:axId val="32840704"/>
      </c:barChart>
      <c:catAx>
        <c:axId val="328391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2840704"/>
        <c:crosses val="autoZero"/>
        <c:auto val="1"/>
        <c:lblAlgn val="ctr"/>
        <c:lblOffset val="100"/>
        <c:noMultiLvlLbl val="0"/>
      </c:catAx>
      <c:valAx>
        <c:axId val="328407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2839168"/>
        <c:crosses val="autoZero"/>
        <c:crossBetween val="between"/>
      </c:valAx>
      <c:spPr>
        <a:pattFill prst="pct5">
          <a:fgClr>
            <a:schemeClr val="accent1"/>
          </a:fgClr>
          <a:bgClr>
            <a:schemeClr val="bg1"/>
          </a:bgClr>
        </a:pattFill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6345746127923114"/>
          <c:y val="1.1757952820057031E-2"/>
          <c:w val="0.3131565331772253"/>
          <c:h val="6.05195718994185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0.03528</cdr:x>
      <cdr:y>0.88</cdr:y>
    </cdr:from>
    <cdr:to>
      <cdr:x>1</cdr:x>
      <cdr:y>0.94839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96267" y="4752528"/>
          <a:ext cx="10836981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ru-RU" b="1" dirty="0">
              <a:solidFill>
                <a:srgbClr val="192553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*Обучающийся, принявший участие в данном этапе по нескольким предметам, учитывался 1 раз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6411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9B3140C1-BC8E-4780-88BE-615BDC4AC904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7" rIns="91435" bIns="4571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1"/>
          </a:xfrm>
          <a:prstGeom prst="rect">
            <a:avLst/>
          </a:prstGeom>
        </p:spPr>
        <p:txBody>
          <a:bodyPr vert="horz" lIns="91435" tIns="45717" rIns="91435" bIns="4571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4"/>
            <a:ext cx="2945659" cy="496411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30094"/>
            <a:ext cx="2945659" cy="496411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1C27DF5E-95C1-44BB-A302-2DC70950F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370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172" algn="just"/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07110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0"/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11 января по 25 февраля 2022 года в крае пройдет региональный этап всероссийской олимпиады школьников по 24 общеобразовательным предметам.   </a:t>
            </a:r>
          </a:p>
          <a:p>
            <a:pPr indent="460738" algn="just"/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711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Министерством образования Ставропольского края в образовательные организации Ставропольского края были направлены письма, Требования к материально-техническим ресурсам и образовательным организациям при проведении регионального этапа всероссийской олимпиады школьников по 24 общеобразовательным  предметам.</a:t>
            </a:r>
          </a:p>
          <a:p>
            <a:pPr indent="460738" algn="just"/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7110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 образовательных организаций были получены ответы с предложениями о проведении регионального этапа олимпиады в 2021/22 учебном году, и на основании полученных предложений предлагается провести региональный этап всероссийской олимпиады школьников на базе:</a:t>
            </a:r>
          </a:p>
          <a:p>
            <a:pPr indent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ФГАОУ ВО «Северо-Кавказский федеральный университет» - 16 предметов: астрономия, биология, география, информатика и информационно-коммуникационные технологии, искусство (мировая художественная культура), история, литература, математика, обществознание, основы безопасности жизнедеятельности, право, русский язык, физика, физическая культура, химия, экология.</a:t>
            </a:r>
          </a:p>
          <a:p>
            <a:pPr indent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ФГБОУ ВО «Пятигорский государственный университет» -  6 предметов: английский язык, испанский язык, итальянский язык, китайский язык, немецкий язык, французский язык.</a:t>
            </a:r>
          </a:p>
          <a:p>
            <a:pPr indent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ФГБОУ ВО «Ставропольский государственный аграрный университет» - 2 предмета: экономика, технология.</a:t>
            </a:r>
          </a:p>
          <a:p>
            <a:pPr indent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ГБПОУ «Ставропольский колледж сервисных технологий и коммерции» - практический тур «Технология» Девушки.</a:t>
            </a:r>
          </a:p>
          <a:p>
            <a:pPr indent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общеобразовательных организаций города Ставрополя (25 гимназия, СОШ № 6, СОШ № 50) - практический тур «Технология» Юноши.</a:t>
            </a:r>
          </a:p>
          <a:p>
            <a:pPr indent="457172"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0711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0"/>
            <a:r>
              <a:rPr lang="ru-RU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С учетом сложившейся в крае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эпидситуации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, региональный  этап олимпиады будет проходить в непростых условиях.</a:t>
            </a:r>
          </a:p>
          <a:p>
            <a:pPr indent="0"/>
            <a:r>
              <a:rPr lang="ru-RU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Просим организовать работу по обеспечению строгого соблюдения требований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Роспотребнадзора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при проведении регионального этапа всероссийской олимпиады школьников на базе образовательных организаций в 2020/21 учебном году с учетом эпидемиологической ситуации в Ставропольском крае  </a:t>
            </a:r>
          </a:p>
          <a:p>
            <a:pPr indent="0"/>
            <a:r>
              <a:rPr lang="ru-RU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Это выполнение санитарно-эпидемиологических правил СП 3.1/2.4.3598-20 «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Санитарно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– эпидемиологические требования к устройству, содержанию и организации работы образовательных организаций и других объектов социальной инфраструктуры для детей и молодежи в условиях распространения новой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коронавирусной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инфекции (COVID-19)», утвержденных постановлением Главного государственного санитарного врача Российской Федерации от 30 июня 2020 г. № 16 и Постановлением Главного государственного санитарного врача Российской Федерации от 16 октября 2020 года № 31 «О дополнительных мерах по снижению рисков распространения 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OVID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-19 в период сезонного подъема заболеваемости острыми респираторными вирусными инфекциями и гриппом».</a:t>
            </a:r>
          </a:p>
          <a:p>
            <a:pPr indent="453699" algn="just">
              <a:lnSpc>
                <a:spcPct val="115000"/>
              </a:lnSpc>
            </a:pP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5628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3699" algn="just">
              <a:lnSpc>
                <a:spcPct val="115000"/>
              </a:lnSpc>
            </a:pPr>
            <a:endParaRPr lang="ru-RU" sz="16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56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Порядком проведения всероссийской олимпиады школьников, утвержденным приказом Министерства просвещения Российской Федерации от 27 ноября 2020 года № 678, школьный этап всероссийской олимпиады школьников в Ставропольском крае в 2020/21 учебном году проводился по 24 предметам в период с 20 сентября по 22 октября 2021 года во всех 33 муниципальных и городских округах Ставропольского края. 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Школьный этап олимпиады проводился по заданиям, разработанным для 5 - 11 классов (по русскому языку и математике - для 4 - 11 классов).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шести приметам (математика, информатика, физика, химия, биология, астрономия) школьный этап проводился на технологической платформе «</a:t>
            </a:r>
            <a:r>
              <a:rPr lang="ru-RU" sz="16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Сириус.Курсы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Образовательного центра «Сириус» с использованием информационно-коммуникационных технологий.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711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результатам школьного этапа олимпиады в муниципальных и городских округах Ставропольского края  сформированы рейтинги по каждому классу и общеобразовательному предмету, определены победители и призеры школьного этапа олимпиады, утверждено количество баллов, необходимое для участия в муниципальном этапе олимпиады, сформированы списки участников муниципального этапа олимпиады.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региональной базе данных на портале зарегистрировано около 220 тысяч участников (по протоколам), приняли участие около 95 тысяч  участников - обучающихся 4-11 классов.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331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Зарегистрировано победителей и призеров более 49 тысяч школьников по протоколам, около 37 тысяч, принявших участие. </a:t>
            </a:r>
          </a:p>
          <a:p>
            <a:pPr indent="460738" algn="just"/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331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основании 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Порядка 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проведения всероссийской олимпиады 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школьников:  </a:t>
            </a:r>
            <a:endParaRPr lang="ru-RU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конкретные сроки проведения муниципального этапа олимпиады по каждому общеобразовательному предмету устанавливаются органом исполнительной власти субъекта Российской Федерации, осуществляющим государственное управление в сфере образования; 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срок окончания муниципального этапа олимпиады - не позднее 25 декабря.</a:t>
            </a:r>
          </a:p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Муниципальный этап всероссийской олимпиады школьников 2021/22 учебного года проходит с 22 ноября по 14 декабря 2021 года  в муниципальных  и городских округах Ставропольского края. 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711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0" algn="just"/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Планируемое число участников муниципального этап олимпиады в 2021/22 учебном году – около 35 тысяч обучающихся 7-11 классов.</a:t>
            </a:r>
          </a:p>
          <a:p>
            <a:pPr indent="0" algn="just"/>
            <a:r>
              <a:rPr lang="ru-RU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слайде представлена</a:t>
            </a: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информация о местах проведения МЭ ВсОШ в 2021/22 учебном </a:t>
            </a:r>
            <a:r>
              <a:rPr lang="ru-RU" sz="14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году, вы видите, что 12 территорий приняли решение проводит МЭ олимпиады на базе 1 общеобразовательной организации, остальные 23 территории проводят на базе каждой школы.</a:t>
            </a:r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711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соответствии с п. 17 Порядка Региональные предметно-методические комиссии олимпиады: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разрабатывают  олимпиадные задания по соответствующему общеобразовательному предмету и требования к организации и проведению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МЭ олимпиады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соответствующему общеобразовательному предмету с учетом методических рекомендаций, подготовленных центральными предметно-методическими комиссиями олимпиады.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Региональными предметно-методическими комиссиями подготовлены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олимпиадные материалы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проведения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МЭ олимпиады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24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предметам: тексты заданий, решения олимпиадных заданий, критерии оценивания олимпиадных работ, которые прошли экспертизу у экспертов.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региональными предметно-методическими комиссиями подготовлены требования к организации и проведению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МЭ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олимпиады по 24 общеобразовательным предметам и предоставлены в министерство образования Ставропольского края, которые определяют принципы составления олимпиадных заданий и формирования комплектов олимпиадных заданий, описание необходимого материально-технического обеспечения для выполнения олимпиадных заданий, критерии и методики оценивания выполненных олимпиадных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заданий.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Требования к организации и проведению МЭ по каждому общеобразовательному предмету размещены на сайте министерства образования Ставропольского края и направлены в муниципальные органы управления </a:t>
            </a:r>
            <a:r>
              <a:rPr lang="ru-RU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образованием.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0711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Информационное </a:t>
            </a: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сопровождение олимпиады осуществляется на сайте министерства и региональном портале СКФУ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0711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7172" algn="just"/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0711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2" y="2130577"/>
            <a:ext cx="103618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8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8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8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2" y="2130695"/>
            <a:ext cx="103618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89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gradFill>
          <a:gsLst>
            <a:gs pos="0">
              <a:schemeClr val="accent3">
                <a:lumMod val="20000"/>
                <a:lumOff val="80000"/>
              </a:schemeClr>
            </a:gs>
            <a:gs pos="75000">
              <a:schemeClr val="accent6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526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752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60" y="4407170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60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27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2" y="1600204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6" y="1600204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523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2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2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961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1843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721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gradFill>
          <a:gsLst>
            <a:gs pos="0">
              <a:schemeClr val="accent3">
                <a:lumMod val="20000"/>
                <a:lumOff val="80000"/>
              </a:schemeClr>
            </a:gs>
            <a:gs pos="75000">
              <a:schemeClr val="accent6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5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4" y="273052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5" y="1435102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476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8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8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8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2319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5889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2" y="2130675"/>
            <a:ext cx="103618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687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gradFill>
          <a:gsLst>
            <a:gs pos="0">
              <a:schemeClr val="accent3">
                <a:lumMod val="20000"/>
                <a:lumOff val="80000"/>
              </a:schemeClr>
            </a:gs>
            <a:gs pos="75000">
              <a:schemeClr val="accent6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4720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9612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60" y="4407150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60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340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2" y="1600204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6" y="1600204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1729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2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2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3992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83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6140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9728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5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4" y="273052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5" y="1435102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7583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8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8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8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8240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8445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2" y="2130579"/>
            <a:ext cx="103618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4644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gradFill>
          <a:gsLst>
            <a:gs pos="0">
              <a:schemeClr val="accent3">
                <a:lumMod val="20000"/>
                <a:lumOff val="80000"/>
              </a:schemeClr>
            </a:gs>
            <a:gs pos="75000">
              <a:schemeClr val="accent6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9130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935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60" y="4407054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60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9805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2" y="1600204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6" y="1600204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6835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2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2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60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60" y="4407052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60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2879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214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5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4" y="273052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5" y="1435102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9484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8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8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8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7899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96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2" y="1600204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6" y="1600204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2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2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5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4" y="273052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5" y="1435102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204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356502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6502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6502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204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356620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6620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6620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6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204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356600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6600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6600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8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204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356504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26.11.2021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6504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6504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77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Relationship Id="rId5" Type="http://schemas.openxmlformats.org/officeDocument/2006/relationships/hyperlink" Target="http://olymp.ncfu.ru/" TargetMode="External"/><Relationship Id="rId4" Type="http://schemas.openxmlformats.org/officeDocument/2006/relationships/hyperlink" Target="http://www.stavminobr.ru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054646" y="2132856"/>
            <a:ext cx="9394550" cy="1569660"/>
          </a:xfrm>
          <a:prstGeom prst="rect">
            <a:avLst/>
          </a:prstGeom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Об итогах проведения </a:t>
            </a:r>
            <a:r>
              <a:rPr lang="ru-RU" sz="3200" b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школьного этапа всероссийской олимпиады школьников в 2021/22 учебном году</a:t>
            </a:r>
            <a:endParaRPr lang="ru-RU" sz="3200" b="1" dirty="0">
              <a:solidFill>
                <a:srgbClr val="00206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9119641" y="3168379"/>
            <a:ext cx="3755644" cy="4285025"/>
            <a:chOff x="11354934" y="-599921"/>
            <a:chExt cx="3755643" cy="3666095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11317933" y="-515420"/>
              <a:ext cx="3666095" cy="3497094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1354934" y="927783"/>
              <a:ext cx="3755643" cy="6714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ru-RU" sz="2000" b="1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Пивина</a:t>
              </a:r>
              <a:r>
                <a:rPr lang="ru-RU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О.А., </a:t>
              </a:r>
            </a:p>
            <a:p>
              <a:pPr>
                <a:lnSpc>
                  <a:spcPts val="1800"/>
                </a:lnSpc>
              </a:pPr>
              <a:r>
                <a:rPr lang="ru-RU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заведующий сектором оценки </a:t>
              </a:r>
            </a:p>
            <a:p>
              <a:pPr>
                <a:lnSpc>
                  <a:spcPts val="1800"/>
                </a:lnSpc>
              </a:pPr>
              <a:r>
                <a:rPr lang="ru-RU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качества  образования </a:t>
              </a: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-97400" y="26420"/>
            <a:ext cx="2630618" cy="1619558"/>
            <a:chOff x="-26634" y="26418"/>
            <a:chExt cx="1884023" cy="1159591"/>
          </a:xfrm>
        </p:grpSpPr>
        <p:pic>
          <p:nvPicPr>
            <p:cNvPr id="10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593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Прямоугольник 11"/>
            <p:cNvSpPr/>
            <p:nvPr/>
          </p:nvSpPr>
          <p:spPr>
            <a:xfrm>
              <a:off x="-26634" y="899533"/>
              <a:ext cx="1884023" cy="2864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ts val="1200"/>
                </a:lnSpc>
              </a:pPr>
              <a:r>
                <a:rPr lang="ru-RU" sz="14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lvl="0" algn="ctr">
                <a:lnSpc>
                  <a:spcPts val="1200"/>
                </a:lnSpc>
              </a:pPr>
              <a:r>
                <a:rPr lang="ru-RU" sz="14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14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440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0256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1598276" y="610818"/>
            <a:ext cx="8961426" cy="830997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Всероссийская олимпиада школьников – региональный этап этап</a:t>
            </a:r>
            <a:endParaRPr lang="ru-RU" sz="2400" b="1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0809031" y="-79653"/>
            <a:ext cx="1381429" cy="1882510"/>
            <a:chOff x="10850878" y="245716"/>
            <a:chExt cx="1381429" cy="1882510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1033643" y="997735"/>
              <a:ext cx="1847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1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7860105"/>
              </p:ext>
            </p:extLst>
          </p:nvPr>
        </p:nvGraphicFramePr>
        <p:xfrm>
          <a:off x="550645" y="2051032"/>
          <a:ext cx="11056688" cy="454861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987275"/>
                <a:gridCol w="2069413"/>
              </a:tblGrid>
              <a:tr h="300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Общеобразовательный предмет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проведения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 anchor="ctr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Французский язык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11,12 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января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54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Литература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января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Русский язык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января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15,17 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января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Химия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18,19 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января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08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ОБЖ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20,21 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января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961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Физика</a:t>
                      </a:r>
                      <a:endParaRPr lang="ru-RU" sz="1800" b="0" dirty="0" smtClean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22,24 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января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Биология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25,27 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января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Астрономия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января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Экономика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января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Искусство (мировая художественная культура)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января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Обществознание</a:t>
                      </a: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января, </a:t>
                      </a:r>
                      <a:b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февраля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Экология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 февраля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365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Математика</a:t>
                      </a: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 февраля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604108" y="1341273"/>
            <a:ext cx="9695815" cy="682238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ts val="2300"/>
              </a:lnSpc>
              <a:buClr>
                <a:srgbClr val="C00000"/>
              </a:buClr>
            </a:pP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риказ </a:t>
            </a: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октября 2021 </a:t>
            </a: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754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2300"/>
              </a:lnSpc>
              <a:buClr>
                <a:srgbClr val="C00000"/>
              </a:buClr>
            </a:pP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установлении сроков и графика проведения всероссийской олимпиады школьников»</a:t>
            </a:r>
            <a:endParaRPr lang="ru-RU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828729" y="651445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РЭ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</a:p>
        </p:txBody>
      </p:sp>
    </p:spTree>
    <p:extLst>
      <p:ext uri="{BB962C8B-B14F-4D97-AF65-F5344CB8AC3E}">
        <p14:creationId xmlns:p14="http://schemas.microsoft.com/office/powerpoint/2010/main" val="65397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0256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1598276" y="610818"/>
            <a:ext cx="8961426" cy="830997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Всероссийская олимпиада школьников – региональный этап этап</a:t>
            </a:r>
            <a:endParaRPr lang="ru-RU" sz="2400" b="1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0809031" y="-79653"/>
            <a:ext cx="1381429" cy="1882510"/>
            <a:chOff x="10850878" y="245716"/>
            <a:chExt cx="1381429" cy="1882510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1033643" y="997735"/>
              <a:ext cx="1847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1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385120"/>
              </p:ext>
            </p:extLst>
          </p:nvPr>
        </p:nvGraphicFramePr>
        <p:xfrm>
          <a:off x="694606" y="2348880"/>
          <a:ext cx="11056688" cy="34872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987275"/>
                <a:gridCol w="2069413"/>
              </a:tblGrid>
              <a:tr h="300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Общеобразовательный предмет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проведения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 anchor="ctr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 История</a:t>
                      </a:r>
                    </a:p>
                  </a:txBody>
                  <a:tcPr marL="121904" marR="121904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 февраля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/>
                </a:tc>
              </a:tr>
              <a:tr h="3375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16. География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февраля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360040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17. Физическая культура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11,12 февраля 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3435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18. Право</a:t>
                      </a:r>
                      <a:endParaRPr lang="ru-RU" sz="1800" b="0" dirty="0" smtClean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февраля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3469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19. Английский язык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15,16 февраля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08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20. Технология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17,18 февраля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3313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21. Немецкий язык</a:t>
                      </a:r>
                      <a:endParaRPr lang="ru-RU" sz="1800" b="0" dirty="0" smtClean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19,21 февраля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22. Испанский язык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Итальянский язык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Китайский язык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800" b="0" baseline="0" dirty="0" smtClean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24,25 февраля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569227" y="1454748"/>
            <a:ext cx="9695815" cy="682238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ts val="2300"/>
              </a:lnSpc>
              <a:buClr>
                <a:srgbClr val="C00000"/>
              </a:buClr>
            </a:pP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риказ </a:t>
            </a: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октября 2021 </a:t>
            </a: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754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2300"/>
              </a:lnSpc>
              <a:buClr>
                <a:srgbClr val="C00000"/>
              </a:buClr>
            </a:pP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установлении сроков и графика проведения всероссийской олимпиады школьников»</a:t>
            </a:r>
            <a:endParaRPr lang="ru-RU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828729" y="651445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РЭ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</a:p>
        </p:txBody>
      </p:sp>
    </p:spTree>
    <p:extLst>
      <p:ext uri="{BB962C8B-B14F-4D97-AF65-F5344CB8AC3E}">
        <p14:creationId xmlns:p14="http://schemas.microsoft.com/office/powerpoint/2010/main" val="123550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Users\yurova_oa.MOSK\Desktop\сош 5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199" y="5812700"/>
            <a:ext cx="965552" cy="104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80309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lvl="0"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10809181" y="-79653"/>
            <a:ext cx="1614567" cy="1882510"/>
            <a:chOff x="10850878" y="245716"/>
            <a:chExt cx="1614566" cy="1882510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0889431" y="997735"/>
              <a:ext cx="157601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РЭ ВсОШ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1598276" y="610818"/>
            <a:ext cx="8961426" cy="461665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Всероссийская олимпиада школьников – региональный этап</a:t>
            </a:r>
            <a:endParaRPr lang="ru-RU" sz="2400" b="1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09199" y="1260932"/>
            <a:ext cx="9695815" cy="397673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ts val="2300"/>
              </a:lnSpc>
              <a:buClr>
                <a:srgbClr val="C00000"/>
              </a:buClr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 проведения</a:t>
            </a:r>
            <a:endParaRPr lang="ru-RU" sz="2800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yurova_oa.MOSK\Desktop\скфу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72" y="1884468"/>
            <a:ext cx="1028466" cy="71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yurova_oa.MOSK\Desktop\пгу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740" y="2909979"/>
            <a:ext cx="1006055" cy="96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yurova_oa.MOSK\Desktop\скстик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63" y="4921405"/>
            <a:ext cx="1169712" cy="101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yurova_oa.MOSK\Desktop\аграрный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63" y="3986047"/>
            <a:ext cx="1107375" cy="102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yurova_oa.MOSK\Desktop\сош 6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49" y="6004965"/>
            <a:ext cx="960027" cy="81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100602" y="1760767"/>
            <a:ext cx="97552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астрономия</a:t>
            </a:r>
            <a:r>
              <a:rPr lang="ru-RU" sz="2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биология, география, информатика и информационно-коммуникационные технологии, искусство </a:t>
            </a:r>
            <a:r>
              <a:rPr lang="ru-RU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(МХК), </a:t>
            </a:r>
            <a:r>
              <a:rPr lang="ru-RU" sz="2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история, литература, математика, обществознание, основы безопасности жизнедеятельности, право, русский язык, физика, физическая культура, химия, экология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00603" y="3105835"/>
            <a:ext cx="9755241" cy="7078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английский язык, испанский язык, итальянский язык, китайский язык, немецкий язык, французский язык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00602" y="4173117"/>
            <a:ext cx="62268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экономика, технология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112070" y="5087585"/>
            <a:ext cx="47884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технология - </a:t>
            </a:r>
            <a:r>
              <a:rPr lang="ru-RU" sz="2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практический тур </a:t>
            </a:r>
            <a:r>
              <a:rPr lang="ru-RU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(девушки)</a:t>
            </a:r>
            <a:endParaRPr lang="ru-RU" sz="2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205396" y="6134021"/>
            <a:ext cx="4601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технология - </a:t>
            </a:r>
            <a:r>
              <a:rPr lang="ru-RU" sz="2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практический тур </a:t>
            </a:r>
            <a:r>
              <a:rPr lang="ru-RU" sz="2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(юноши)</a:t>
            </a:r>
            <a:endParaRPr lang="ru-RU" sz="2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09" y="6049501"/>
            <a:ext cx="717459" cy="80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14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0313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10775726" y="-79653"/>
            <a:ext cx="1723709" cy="1882510"/>
            <a:chOff x="10817517" y="245716"/>
            <a:chExt cx="1723709" cy="1882510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0817517" y="997735"/>
              <a:ext cx="1723709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РЭ ВсОШ</a:t>
              </a:r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2161534" y="591225"/>
            <a:ext cx="8110239" cy="830997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Всероссийская олимпиада школьников – региональный этап</a:t>
            </a:r>
            <a:endParaRPr lang="ru-RU" sz="2400" b="1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yurova_oa.MOSK\Desktop\Снимок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12" y="2276872"/>
            <a:ext cx="4976582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186693" y="1353542"/>
            <a:ext cx="107886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О соблюдении требований Роспотребнадзора при проведении регионального этапа всероссийской олимпиады школьников на базе образовательных организаций в 2021/22 учебном году  с учетом эпидемиологической ситуации в Ставропольском крае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27" name="Picture 3" descr="C:\Users\yurova_oa.MOSK\Desktop\Снимок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2696" y="2543063"/>
            <a:ext cx="3014884" cy="3283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yurova_oa.MOSK\Desktop\Снимок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174" y="2543062"/>
            <a:ext cx="2664296" cy="3406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1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0313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10775726" y="-79653"/>
            <a:ext cx="1723709" cy="1882510"/>
            <a:chOff x="10817517" y="245716"/>
            <a:chExt cx="1723709" cy="1882510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0817517" y="997735"/>
              <a:ext cx="1723709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ВсОШ</a:t>
              </a:r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2161534" y="591225"/>
            <a:ext cx="8110239" cy="461665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Всероссийская олимпиада школьников</a:t>
            </a:r>
            <a:endParaRPr lang="ru-RU" sz="2400" b="1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31835" y="3317002"/>
            <a:ext cx="8969636" cy="584775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718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0256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1990751" y="610818"/>
            <a:ext cx="8254300" cy="461665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Всероссийская олимпиада школьников – школьный этап</a:t>
            </a:r>
            <a:endParaRPr lang="ru-RU" sz="2400" b="1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0809031" y="-79653"/>
            <a:ext cx="1381429" cy="1882510"/>
            <a:chOff x="10850878" y="245716"/>
            <a:chExt cx="1381429" cy="1882510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1033643" y="997735"/>
              <a:ext cx="1847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1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6932240"/>
              </p:ext>
            </p:extLst>
          </p:nvPr>
        </p:nvGraphicFramePr>
        <p:xfrm>
          <a:off x="707751" y="2276872"/>
          <a:ext cx="10571358" cy="345638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592781"/>
                <a:gridCol w="1978577"/>
              </a:tblGrid>
              <a:tr h="5311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04" marR="121904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Пункт Порядка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04" marR="121904"/>
                </a:tc>
              </a:tr>
              <a:tr h="10041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32D4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Организатор – орган местного самоуправления, осуществляющий управление в сфере образования</a:t>
                      </a:r>
                    </a:p>
                  </a:txBody>
                  <a:tcPr marL="121904" marR="121904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solidFill>
                            <a:srgbClr val="132D4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Пункт</a:t>
                      </a:r>
                      <a:r>
                        <a:rPr lang="ru-RU" baseline="0" dirty="0" smtClean="0">
                          <a:solidFill>
                            <a:srgbClr val="132D4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12</a:t>
                      </a:r>
                      <a:endParaRPr lang="ru-RU" dirty="0">
                        <a:solidFill>
                          <a:srgbClr val="132D4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04" marR="121904"/>
                </a:tc>
              </a:tr>
              <a:tr h="916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132D4D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проведения – с 20 сентября по 22 октября 2021 года</a:t>
                      </a:r>
                    </a:p>
                  </a:txBody>
                  <a:tcPr marL="121904" marR="121904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132D4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Пункт</a:t>
                      </a:r>
                      <a:r>
                        <a:rPr lang="ru-RU" baseline="0" dirty="0" smtClean="0">
                          <a:solidFill>
                            <a:srgbClr val="132D4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11</a:t>
                      </a:r>
                      <a:endParaRPr lang="ru-RU" dirty="0" smtClean="0">
                        <a:solidFill>
                          <a:srgbClr val="132D4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solidFill>
                          <a:srgbClr val="132D4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04" marR="121904"/>
                </a:tc>
              </a:tr>
              <a:tr h="10041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2000" b="0" dirty="0" smtClean="0">
                          <a:solidFill>
                            <a:srgbClr val="132D4D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проведения – очная,</a:t>
                      </a:r>
                      <a:r>
                        <a:rPr lang="ru-RU" altLang="ru-RU" sz="2000" b="0" baseline="0" dirty="0" smtClean="0">
                          <a:solidFill>
                            <a:srgbClr val="132D4D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исключением предметов: (физика, химия, биология, астрономия, математика, информатика).</a:t>
                      </a:r>
                      <a:endParaRPr lang="ru-RU" altLang="ru-RU" sz="2000" b="0" dirty="0" smtClean="0">
                        <a:solidFill>
                          <a:srgbClr val="132D4D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4" marR="121904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132D4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Пункт</a:t>
                      </a:r>
                      <a:r>
                        <a:rPr lang="ru-RU" baseline="0" dirty="0" smtClean="0">
                          <a:solidFill>
                            <a:srgbClr val="132D4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4</a:t>
                      </a:r>
                      <a:endParaRPr lang="ru-RU" dirty="0" smtClean="0">
                        <a:solidFill>
                          <a:srgbClr val="132D4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solidFill>
                          <a:srgbClr val="132D4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04" marR="121904"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583294" y="1340776"/>
            <a:ext cx="9695815" cy="682238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ts val="2300"/>
              </a:lnSpc>
              <a:buClr>
                <a:srgbClr val="C00000"/>
              </a:buClr>
            </a:pP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риказ </a:t>
            </a: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ноября 2020 </a:t>
            </a: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678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2300"/>
              </a:lnSpc>
              <a:buClr>
                <a:srgbClr val="C00000"/>
              </a:buClr>
            </a:pP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проведения всероссийской олимпиады школьников»</a:t>
            </a:r>
            <a:endParaRPr lang="ru-RU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828729" y="651445"/>
            <a:ext cx="1342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ШЭ ВсОШ</a:t>
            </a:r>
          </a:p>
        </p:txBody>
      </p:sp>
    </p:spTree>
    <p:extLst>
      <p:ext uri="{BB962C8B-B14F-4D97-AF65-F5344CB8AC3E}">
        <p14:creationId xmlns:p14="http://schemas.microsoft.com/office/powerpoint/2010/main" val="166736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0390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1918921" y="611081"/>
            <a:ext cx="8110239" cy="461665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Число участников школьного этапа ВсОШ </a:t>
            </a:r>
            <a:endParaRPr lang="ru-RU" sz="2400" b="1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6849014"/>
              </p:ext>
            </p:extLst>
          </p:nvPr>
        </p:nvGraphicFramePr>
        <p:xfrm>
          <a:off x="262558" y="1340768"/>
          <a:ext cx="1123324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10828448" y="-35680"/>
            <a:ext cx="1840441" cy="1882510"/>
            <a:chOff x="10850878" y="245716"/>
            <a:chExt cx="1840441" cy="1882510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0889448" y="997735"/>
              <a:ext cx="180187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ШЭ ВсОШ</a:t>
              </a:r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799928" y="6073185"/>
            <a:ext cx="10836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1925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*Обучающийся, принявший участие в данном этапе по нескольким предметам, учитывался 1 раз </a:t>
            </a:r>
          </a:p>
        </p:txBody>
      </p:sp>
    </p:spTree>
    <p:extLst>
      <p:ext uri="{BB962C8B-B14F-4D97-AF65-F5344CB8AC3E}">
        <p14:creationId xmlns:p14="http://schemas.microsoft.com/office/powerpoint/2010/main" val="614931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0390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1918921" y="611081"/>
            <a:ext cx="8110239" cy="461665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победителей и призеров </a:t>
            </a:r>
            <a:r>
              <a:rPr lang="ru-RU" sz="2400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школьного этапа ВсОШ </a:t>
            </a:r>
          </a:p>
        </p:txBody>
      </p:sp>
      <p:graphicFrame>
        <p:nvGraphicFramePr>
          <p:cNvPr id="1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8494835"/>
              </p:ext>
            </p:extLst>
          </p:nvPr>
        </p:nvGraphicFramePr>
        <p:xfrm>
          <a:off x="262558" y="1340768"/>
          <a:ext cx="1123324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10703718" y="-79653"/>
            <a:ext cx="1945887" cy="1882510"/>
            <a:chOff x="10745432" y="245716"/>
            <a:chExt cx="1945887" cy="1882510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0745432" y="997735"/>
              <a:ext cx="194588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dirty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ШЭ ВсОШ</a:t>
              </a:r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50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0256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1598276" y="610818"/>
            <a:ext cx="8961426" cy="461665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Всероссийская олимпиада школьников – муниципальный этап</a:t>
            </a:r>
            <a:endParaRPr lang="ru-RU" sz="2400" b="1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0809031" y="-79653"/>
            <a:ext cx="1381429" cy="1882510"/>
            <a:chOff x="10850878" y="245716"/>
            <a:chExt cx="1381429" cy="1882510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1033643" y="997735"/>
              <a:ext cx="1847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1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653571"/>
              </p:ext>
            </p:extLst>
          </p:nvPr>
        </p:nvGraphicFramePr>
        <p:xfrm>
          <a:off x="461555" y="1777866"/>
          <a:ext cx="11056688" cy="496789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987275"/>
                <a:gridCol w="2069413"/>
              </a:tblGrid>
              <a:tr h="300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Общеобразовательный предмет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проведения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 anchor="ctr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22.11.2021 </a:t>
                      </a:r>
                      <a:r>
                        <a:rPr lang="ru-RU" sz="18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54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История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23.11.2021 </a:t>
                      </a:r>
                      <a:r>
                        <a:rPr lang="ru-RU" sz="18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ОБЖ, Китайский язык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24.11.2021 </a:t>
                      </a:r>
                      <a:r>
                        <a:rPr lang="ru-RU" sz="18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Русский язык, Итальянский язык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25.11.2021 </a:t>
                      </a:r>
                      <a:r>
                        <a:rPr lang="ru-RU" sz="18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География, Немецкий язык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26.11.2021 </a:t>
                      </a:r>
                      <a:r>
                        <a:rPr lang="ru-RU" sz="18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708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Литература, Испанский язык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29.11.2021 </a:t>
                      </a:r>
                      <a:r>
                        <a:rPr lang="ru-RU" sz="18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961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Обществознание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30.11.2021 </a:t>
                      </a:r>
                      <a:r>
                        <a:rPr lang="ru-RU" sz="18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Искусство (МХК), Экология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02.12.2021 </a:t>
                      </a:r>
                      <a:r>
                        <a:rPr lang="ru-RU" sz="18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 Право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03.12.2021 </a:t>
                      </a:r>
                      <a:r>
                        <a:rPr lang="ru-RU" sz="18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Физическая культура, Экономика 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06.12.2020 </a:t>
                      </a:r>
                      <a:r>
                        <a:rPr lang="ru-RU" sz="18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Математика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07.12.2020 </a:t>
                      </a:r>
                      <a:r>
                        <a:rPr lang="ru-RU" sz="18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Биология, Астрономия  </a:t>
                      </a: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08.12.2021 г.</a:t>
                      </a:r>
                    </a:p>
                  </a:txBody>
                  <a:tcPr marL="63251" marR="63251" marT="0" marB="0"/>
                </a:tc>
              </a:tr>
              <a:tr h="2846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 Физика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09.12.2020 </a:t>
                      </a:r>
                      <a:r>
                        <a:rPr lang="ru-RU" sz="18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2365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 Химия</a:t>
                      </a: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10.12.2021 г.</a:t>
                      </a:r>
                    </a:p>
                  </a:txBody>
                  <a:tcPr marL="63251" marR="63251" marT="0" marB="0"/>
                </a:tc>
              </a:tr>
              <a:tr h="2502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 Информатика</a:t>
                      </a:r>
                    </a:p>
                  </a:txBody>
                  <a:tcPr marL="121904" marR="12190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13.12.2021</a:t>
                      </a:r>
                      <a:r>
                        <a:rPr lang="ru-RU" sz="1800" b="0" baseline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г.</a:t>
                      </a: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21904" marR="121904"/>
                </a:tc>
              </a:tr>
              <a:tr h="320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 Технология, Французский язык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0" dirty="0" smtClean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14.12.2021 </a:t>
                      </a:r>
                      <a:r>
                        <a:rPr lang="ru-RU" sz="1800" b="0" dirty="0">
                          <a:solidFill>
                            <a:srgbClr val="183DB4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598276" y="1072483"/>
            <a:ext cx="9695815" cy="682238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ts val="2300"/>
              </a:lnSpc>
              <a:buClr>
                <a:srgbClr val="C00000"/>
              </a:buClr>
            </a:pP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риказ </a:t>
            </a: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ноября 2020 </a:t>
            </a:r>
            <a:r>
              <a:rPr lang="ru-RU" alt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678 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2300"/>
              </a:lnSpc>
              <a:buClr>
                <a:srgbClr val="C00000"/>
              </a:buClr>
            </a:pP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проведения всероссийской олимпиады школьников»</a:t>
            </a:r>
            <a:endParaRPr lang="ru-RU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828729" y="651445"/>
            <a:ext cx="1342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МЭ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</a:p>
        </p:txBody>
      </p:sp>
    </p:spTree>
    <p:extLst>
      <p:ext uri="{BB962C8B-B14F-4D97-AF65-F5344CB8AC3E}">
        <p14:creationId xmlns:p14="http://schemas.microsoft.com/office/powerpoint/2010/main" val="370580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0256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1598276" y="610818"/>
            <a:ext cx="8961426" cy="461665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Всероссийская олимпиада школьников – муниципальный этап</a:t>
            </a:r>
            <a:endParaRPr lang="ru-RU" sz="2400" b="1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0809031" y="-79653"/>
            <a:ext cx="1381429" cy="1882510"/>
            <a:chOff x="10850878" y="245716"/>
            <a:chExt cx="1381429" cy="1882510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1033643" y="997735"/>
              <a:ext cx="1847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ru-RU" sz="20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1598276" y="972879"/>
            <a:ext cx="9695815" cy="367665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ts val="2300"/>
              </a:lnSpc>
              <a:buClr>
                <a:srgbClr val="C00000"/>
              </a:buClr>
            </a:pP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 проведения</a:t>
            </a:r>
            <a:endParaRPr lang="ru-RU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828729" y="651445"/>
            <a:ext cx="1342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МЭ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</a:p>
        </p:txBody>
      </p:sp>
      <p:pic>
        <p:nvPicPr>
          <p:cNvPr id="1027" name="Picture 3" descr="C:\Users\yurova_oa.MOSK\Desktop\Снимок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340" y="1300838"/>
            <a:ext cx="10947498" cy="5368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705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0309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lvl="0"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10809181" y="-79653"/>
            <a:ext cx="1614567" cy="1882510"/>
            <a:chOff x="10850878" y="245716"/>
            <a:chExt cx="1614566" cy="1882510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0889431" y="997735"/>
              <a:ext cx="157601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МЭ ВсОШ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1598276" y="610818"/>
            <a:ext cx="8961426" cy="461665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Всероссийская олимпиада школьников – муниципальный этап</a:t>
            </a:r>
            <a:endParaRPr lang="ru-RU" sz="2400" b="1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497605"/>
              </p:ext>
            </p:extLst>
          </p:nvPr>
        </p:nvGraphicFramePr>
        <p:xfrm>
          <a:off x="579053" y="1556792"/>
          <a:ext cx="11056688" cy="469516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43945"/>
                <a:gridCol w="7412743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800" b="0" dirty="0">
                        <a:solidFill>
                          <a:srgbClr val="183DB4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1" marR="63251" marT="0" marB="0"/>
                </a:tc>
              </a:tr>
              <a:tr h="446201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№ 01-23/12172 от 09.09.2021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 направлении методических рекомендаций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7314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01-23/10565 от 03.08.2021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 направлении организационно-технологической модели проведения школьного и муниципального</a:t>
                      </a:r>
                      <a:r>
                        <a:rPr lang="ru-RU" sz="1800" b="1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этапов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84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01-23/11068 от 12.08.2021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График проведения школьного и муниципального этапов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824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01-23/15404 от 28.10.2021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 направлении требований к проведению муниципального этапа 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7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01-23/15482</a:t>
                      </a:r>
                      <a:r>
                        <a:rPr lang="ru-RU" sz="1800" b="1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29.10.2021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 готовности к проведению муниципального этапа </a:t>
                      </a:r>
                    </a:p>
                  </a:txBody>
                  <a:tcPr/>
                </a:tc>
              </a:tr>
              <a:tr h="5695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01-23/15880 от 09.11.2021 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 организации проведения муниципального этапа 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1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01-23/16108 от 12.11.2021 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 пунктах получения олимпиадных заданий и критериев их оценивания для проведения МЭ олимпиады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1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01-23/16518 от 19.11.2021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 организации муниципального этапа олимпиады в «Сириусе»</a:t>
                      </a:r>
                      <a:endParaRPr lang="ru-RU" sz="1800" b="1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598276" y="1072483"/>
            <a:ext cx="9695815" cy="367665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ts val="2300"/>
              </a:lnSpc>
              <a:buClr>
                <a:srgbClr val="C00000"/>
              </a:buClr>
            </a:pPr>
            <a:r>
              <a:rPr lang="ru-RU" alt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Письма министерства образования Ставропольского края</a:t>
            </a:r>
            <a:endParaRPr lang="ru-RU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27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80309" y="26418"/>
            <a:ext cx="1512167" cy="1130294"/>
            <a:chOff x="80211" y="26418"/>
            <a:chExt cx="1512167" cy="1130294"/>
          </a:xfrm>
        </p:grpSpPr>
        <p:pic>
          <p:nvPicPr>
            <p:cNvPr id="11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1510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80211" y="884843"/>
              <a:ext cx="1512167" cy="2718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lvl="0" algn="ctr">
                <a:lnSpc>
                  <a:spcPts val="700"/>
                </a:lnSpc>
              </a:pPr>
              <a:r>
                <a:rPr lang="ru-RU" sz="8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8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10809181" y="-79653"/>
            <a:ext cx="1614567" cy="1882510"/>
            <a:chOff x="10850878" y="245716"/>
            <a:chExt cx="1614566" cy="1882510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10600338" y="496256"/>
              <a:ext cx="1882510" cy="1381429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0889431" y="997735"/>
              <a:ext cx="157601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МЭ ВсОШ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1598276" y="610818"/>
            <a:ext cx="8961426" cy="461665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Всероссийская олимпиада школьников – муниципальный этап</a:t>
            </a:r>
            <a:endParaRPr lang="ru-RU" sz="2400" b="1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88158" y="1459769"/>
            <a:ext cx="9695815" cy="692626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ts val="2300"/>
              </a:lnSpc>
              <a:buClr>
                <a:srgbClr val="C00000"/>
              </a:buClr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сопровождение муниципального этапа всероссийской олимпиады школьников</a:t>
            </a:r>
            <a:endParaRPr lang="ru-RU" sz="2800" dirty="0">
              <a:solidFill>
                <a:srgbClr val="4BACC6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6391" y="2690336"/>
            <a:ext cx="1079935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министерства образования Ставропольского края (</a:t>
            </a:r>
            <a:r>
              <a:rPr lang="ru-RU" sz="32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http://www.stavminobr.ru/</a:t>
            </a:r>
            <a:r>
              <a:rPr lang="ru-RU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 олимпиад ФГАОУ ВО СКФУ 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http://olymp.ncfu.ru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endParaRPr lang="ru-RU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197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054646" y="2132856"/>
            <a:ext cx="9394550" cy="1569660"/>
          </a:xfrm>
          <a:prstGeom prst="rect">
            <a:avLst/>
          </a:prstGeom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 smtClean="0">
                <a:solidFill>
                  <a:srgbClr val="00206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О согласовании мест проведения регионального этапа всероссийской олимпиады школьников в 2021/22 учебном году</a:t>
            </a:r>
            <a:endParaRPr lang="ru-RU" sz="3200" b="1" dirty="0">
              <a:solidFill>
                <a:srgbClr val="00206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9119642" y="3168379"/>
            <a:ext cx="3544595" cy="4285025"/>
            <a:chOff x="11354934" y="-599921"/>
            <a:chExt cx="3544594" cy="3666095"/>
          </a:xfrm>
        </p:grpSpPr>
        <p:sp>
          <p:nvSpPr>
            <p:cNvPr id="7" name="Параллелограмм 6"/>
            <p:cNvSpPr/>
            <p:nvPr/>
          </p:nvSpPr>
          <p:spPr>
            <a:xfrm rot="18712771" flipH="1">
              <a:off x="11317933" y="-515420"/>
              <a:ext cx="3666095" cy="3497094"/>
            </a:xfrm>
            <a:prstGeom prst="parallelogram">
              <a:avLst>
                <a:gd name="adj" fmla="val 90550"/>
              </a:avLst>
            </a:prstGeom>
            <a:gradFill>
              <a:gsLst>
                <a:gs pos="61600">
                  <a:srgbClr val="3B9AB2"/>
                </a:gs>
                <a:gs pos="43000">
                  <a:schemeClr val="accent5"/>
                </a:gs>
                <a:gs pos="100000">
                  <a:schemeClr val="accent5">
                    <a:shade val="75000"/>
                    <a:satMod val="120000"/>
                    <a:lumMod val="90000"/>
                  </a:schemeClr>
                </a:gs>
              </a:gsLst>
            </a:gra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72000" rIns="0" bIns="37581" rtlCol="0" anchor="ctr"/>
            <a:lstStyle/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1354934" y="927783"/>
              <a:ext cx="2525177" cy="6714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ru-RU" sz="2000" b="1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Чубова</a:t>
              </a:r>
              <a:r>
                <a:rPr lang="ru-RU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О.Н., </a:t>
              </a:r>
            </a:p>
            <a:p>
              <a:pPr>
                <a:lnSpc>
                  <a:spcPts val="1800"/>
                </a:lnSpc>
              </a:pPr>
              <a:r>
                <a:rPr lang="ru-RU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r>
                <a:rPr lang="ru-RU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ачальник отдела </a:t>
              </a:r>
            </a:p>
            <a:p>
              <a:pPr>
                <a:lnSpc>
                  <a:spcPts val="1800"/>
                </a:lnSpc>
              </a:pPr>
              <a:r>
                <a:rPr lang="ru-RU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общего образовани</a:t>
              </a:r>
              <a:r>
                <a:rPr lang="ru-RU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я</a:t>
              </a:r>
              <a:endPara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-97400" y="26420"/>
            <a:ext cx="2630618" cy="1619558"/>
            <a:chOff x="-26634" y="26418"/>
            <a:chExt cx="1884023" cy="1159591"/>
          </a:xfrm>
        </p:grpSpPr>
        <p:pic>
          <p:nvPicPr>
            <p:cNvPr id="10" name="Picture 2" descr="http://www.stavregion.ru/_s_/i/gerb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593" y="26418"/>
              <a:ext cx="749571" cy="87915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Прямоугольник 11"/>
            <p:cNvSpPr/>
            <p:nvPr/>
          </p:nvSpPr>
          <p:spPr>
            <a:xfrm>
              <a:off x="-26634" y="899533"/>
              <a:ext cx="1884023" cy="2864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ts val="1200"/>
                </a:lnSpc>
              </a:pPr>
              <a:r>
                <a:rPr lang="ru-RU" sz="14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Министерство образования</a:t>
              </a:r>
            </a:p>
            <a:p>
              <a:pPr lvl="0" algn="ctr">
                <a:lnSpc>
                  <a:spcPts val="1200"/>
                </a:lnSpc>
              </a:pPr>
              <a:r>
                <a:rPr lang="ru-RU" sz="1400" b="1" dirty="0" smtClean="0">
                  <a:solidFill>
                    <a:srgbClr val="30432D"/>
                  </a:solidFill>
                  <a:latin typeface="Times New Roman" pitchFamily="18" charset="0"/>
                  <a:cs typeface="Times New Roman" pitchFamily="18" charset="0"/>
                </a:rPr>
                <a:t>Ставропольского края</a:t>
              </a:r>
              <a:endParaRPr lang="ru-RU" sz="1400" b="1" dirty="0">
                <a:solidFill>
                  <a:srgbClr val="30432D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412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Углубление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Углубление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Углубление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Углубление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8591</TotalTime>
  <Words>1797</Words>
  <Application>Microsoft Office PowerPoint</Application>
  <PresentationFormat>Произвольный</PresentationFormat>
  <Paragraphs>254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Тема Office</vt:lpstr>
      <vt:lpstr>1_Тема Office</vt:lpstr>
      <vt:lpstr>3_Тема Office</vt:lpstr>
      <vt:lpstr>8_Тема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Шахмуратова Любовь Владимировна</dc:creator>
  <cp:lastModifiedBy>Оксана Александровна Юрова</cp:lastModifiedBy>
  <cp:revision>896</cp:revision>
  <cp:lastPrinted>2021-11-26T10:50:21Z</cp:lastPrinted>
  <dcterms:created xsi:type="dcterms:W3CDTF">2019-09-28T07:14:00Z</dcterms:created>
  <dcterms:modified xsi:type="dcterms:W3CDTF">2021-11-26T10:50:46Z</dcterms:modified>
</cp:coreProperties>
</file>